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9" r:id="rId4"/>
    <p:sldId id="260" r:id="rId5"/>
    <p:sldId id="261" r:id="rId6"/>
    <p:sldId id="275" r:id="rId7"/>
    <p:sldId id="262" r:id="rId8"/>
    <p:sldId id="276" r:id="rId9"/>
    <p:sldId id="263" r:id="rId10"/>
    <p:sldId id="280" r:id="rId11"/>
    <p:sldId id="258" r:id="rId12"/>
    <p:sldId id="281" r:id="rId13"/>
    <p:sldId id="283" r:id="rId14"/>
    <p:sldId id="282" r:id="rId15"/>
    <p:sldId id="264" r:id="rId16"/>
    <p:sldId id="265" r:id="rId17"/>
    <p:sldId id="266" r:id="rId18"/>
    <p:sldId id="277" r:id="rId19"/>
    <p:sldId id="267" r:id="rId20"/>
    <p:sldId id="268" r:id="rId21"/>
    <p:sldId id="284" r:id="rId22"/>
    <p:sldId id="269" r:id="rId23"/>
    <p:sldId id="272" r:id="rId24"/>
    <p:sldId id="278" r:id="rId25"/>
    <p:sldId id="270" r:id="rId26"/>
    <p:sldId id="271" r:id="rId27"/>
    <p:sldId id="286" r:id="rId28"/>
    <p:sldId id="287" r:id="rId29"/>
    <p:sldId id="27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2782653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1771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3737863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2940351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2804011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3137561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1977739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3185844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21677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40118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17A26C-0E29-41A2-A1DC-2A823B886042}" type="datetimeFigureOut">
              <a:rPr lang="en-US" smtClean="0"/>
              <a:pPr/>
              <a:t>10/24/2016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F3D579-9325-4581-B138-B91385A782B3}" type="slidenum">
              <a:rPr lang="en-US" smtClean="0"/>
              <a:pPr/>
              <a:t>‹#›</a:t>
            </a:fld>
            <a:endParaRPr lang="en-US"/>
          </a:p>
        </p:txBody>
      </p:sp>
    </p:spTree>
    <p:extLst>
      <p:ext uri="{BB962C8B-B14F-4D97-AF65-F5344CB8AC3E}">
        <p14:creationId xmlns:p14="http://schemas.microsoft.com/office/powerpoint/2010/main" val="1665149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17A26C-0E29-41A2-A1DC-2A823B886042}" type="datetimeFigureOut">
              <a:rPr lang="en-US" smtClean="0"/>
              <a:pPr/>
              <a:t>10/24/2016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F3D579-9325-4581-B138-B91385A782B3}" type="slidenum">
              <a:rPr lang="en-US" smtClean="0"/>
              <a:pPr/>
              <a:t>‹#›</a:t>
            </a:fld>
            <a:endParaRPr lang="en-US"/>
          </a:p>
        </p:txBody>
      </p:sp>
    </p:spTree>
    <p:extLst>
      <p:ext uri="{BB962C8B-B14F-4D97-AF65-F5344CB8AC3E}">
        <p14:creationId xmlns:p14="http://schemas.microsoft.com/office/powerpoint/2010/main" val="3824517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rgbClr val="C00000"/>
                </a:solidFill>
              </a:rPr>
              <a:t>Laxative and anti-diarrheal</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54795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5. Cholestyramine</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Used for treatment of chronic diarrhea caused by bile salt malabsorption</a:t>
            </a:r>
          </a:p>
          <a:p>
            <a:endParaRPr lang="ar-EG" dirty="0"/>
          </a:p>
        </p:txBody>
      </p:sp>
    </p:spTree>
    <p:extLst>
      <p:ext uri="{BB962C8B-B14F-4D97-AF65-F5344CB8AC3E}">
        <p14:creationId xmlns:p14="http://schemas.microsoft.com/office/powerpoint/2010/main" val="3862756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28813"/>
            <a:ext cx="9144000" cy="3000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r>
              <a:rPr lang="en-US" sz="6000" b="1" dirty="0" smtClean="0">
                <a:solidFill>
                  <a:srgbClr val="C00000"/>
                </a:solidFill>
              </a:rPr>
              <a:t>Laxatives </a:t>
            </a:r>
            <a:endParaRPr lang="en-US" sz="6000" b="1" dirty="0">
              <a:solidFill>
                <a:srgbClr val="C00000"/>
              </a:solidFill>
            </a:endParaRPr>
          </a:p>
        </p:txBody>
      </p:sp>
    </p:spTree>
    <p:extLst>
      <p:ext uri="{BB962C8B-B14F-4D97-AF65-F5344CB8AC3E}">
        <p14:creationId xmlns:p14="http://schemas.microsoft.com/office/powerpoint/2010/main" val="1995307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C00000"/>
                </a:solidFill>
              </a:rPr>
              <a:t>Drugs known to cause </a:t>
            </a:r>
            <a:r>
              <a:rPr lang="en-US" b="1" dirty="0" smtClean="0">
                <a:solidFill>
                  <a:srgbClr val="C00000"/>
                </a:solidFill>
              </a:rPr>
              <a:t>constipation</a:t>
            </a:r>
            <a:endParaRPr lang="en-US" dirty="0">
              <a:solidFill>
                <a:srgbClr val="C00000"/>
              </a:solidFill>
            </a:endParaRPr>
          </a:p>
        </p:txBody>
      </p:sp>
      <p:sp>
        <p:nvSpPr>
          <p:cNvPr id="3" name="Content Placeholder 2"/>
          <p:cNvSpPr>
            <a:spLocks noGrp="1"/>
          </p:cNvSpPr>
          <p:nvPr>
            <p:ph idx="1"/>
          </p:nvPr>
        </p:nvSpPr>
        <p:spPr/>
        <p:txBody>
          <a:bodyPr>
            <a:normAutofit/>
          </a:bodyPr>
          <a:lstStyle/>
          <a:p>
            <a:r>
              <a:rPr lang="en-US" sz="2800" b="1" dirty="0" smtClean="0"/>
              <a:t>Antacid (</a:t>
            </a:r>
            <a:r>
              <a:rPr lang="en-US" sz="2800" dirty="0" err="1" smtClean="0"/>
              <a:t>Aluminium</a:t>
            </a:r>
            <a:r>
              <a:rPr lang="en-US" sz="2800" dirty="0" smtClean="0"/>
              <a:t> salts, calcium salts</a:t>
            </a:r>
            <a:r>
              <a:rPr lang="en-US" sz="2800" b="1" dirty="0" smtClean="0"/>
              <a:t>)	</a:t>
            </a:r>
            <a:endParaRPr lang="en-US" sz="2800" dirty="0" smtClean="0"/>
          </a:p>
          <a:p>
            <a:r>
              <a:rPr lang="en-US" sz="2800" b="1" dirty="0" smtClean="0"/>
              <a:t>Calcium channel blocker (</a:t>
            </a:r>
            <a:r>
              <a:rPr lang="en-US" sz="2800" dirty="0" err="1" smtClean="0"/>
              <a:t>Diltiazem</a:t>
            </a:r>
            <a:r>
              <a:rPr lang="en-US" sz="2800" dirty="0" smtClean="0"/>
              <a:t>, </a:t>
            </a:r>
            <a:r>
              <a:rPr lang="en-US" sz="2800" dirty="0" err="1" smtClean="0"/>
              <a:t>nifedipine</a:t>
            </a:r>
            <a:r>
              <a:rPr lang="en-US" sz="2800" dirty="0" smtClean="0"/>
              <a:t>, </a:t>
            </a:r>
            <a:r>
              <a:rPr lang="en-US" sz="2800" dirty="0" err="1" smtClean="0"/>
              <a:t>verapamil</a:t>
            </a:r>
            <a:r>
              <a:rPr lang="en-US" sz="2800" b="1" dirty="0" smtClean="0"/>
              <a:t>)</a:t>
            </a:r>
            <a:r>
              <a:rPr lang="en-US" sz="2800" dirty="0" smtClean="0"/>
              <a:t>.</a:t>
            </a:r>
          </a:p>
          <a:p>
            <a:r>
              <a:rPr lang="en-US" sz="2800" b="1" dirty="0" smtClean="0"/>
              <a:t>Muscle relaxant (</a:t>
            </a:r>
            <a:r>
              <a:rPr lang="en-US" sz="2800" dirty="0" err="1" smtClean="0"/>
              <a:t>Baclofen</a:t>
            </a:r>
            <a:r>
              <a:rPr lang="en-US" sz="2800" dirty="0" smtClean="0"/>
              <a:t>, </a:t>
            </a:r>
            <a:r>
              <a:rPr lang="en-US" sz="2800" dirty="0" err="1" smtClean="0"/>
              <a:t>dantrolene</a:t>
            </a:r>
            <a:r>
              <a:rPr lang="en-US" sz="2800" b="1" dirty="0" smtClean="0"/>
              <a:t>)	</a:t>
            </a:r>
            <a:endParaRPr lang="en-US" sz="2800" dirty="0" smtClean="0"/>
          </a:p>
          <a:p>
            <a:r>
              <a:rPr lang="en-US" sz="2800" b="1" dirty="0" err="1" smtClean="0"/>
              <a:t>Opioids</a:t>
            </a:r>
            <a:r>
              <a:rPr lang="en-US" sz="2800" b="1" dirty="0" smtClean="0"/>
              <a:t> (</a:t>
            </a:r>
            <a:r>
              <a:rPr lang="en-US" sz="2800" dirty="0"/>
              <a:t>Codeine,  </a:t>
            </a:r>
            <a:r>
              <a:rPr lang="en-US" sz="2800" dirty="0" err="1" smtClean="0"/>
              <a:t>fentanyl</a:t>
            </a:r>
            <a:r>
              <a:rPr lang="en-US" sz="2800" dirty="0" smtClean="0"/>
              <a:t>, </a:t>
            </a:r>
            <a:r>
              <a:rPr lang="en-US" sz="2800" dirty="0" err="1" smtClean="0"/>
              <a:t>loperamide</a:t>
            </a:r>
            <a:r>
              <a:rPr lang="en-US" sz="2800" dirty="0" smtClean="0"/>
              <a:t>, morphine)</a:t>
            </a:r>
          </a:p>
          <a:p>
            <a:r>
              <a:rPr lang="en-US" sz="2800" b="1" dirty="0" smtClean="0"/>
              <a:t>Anticholinergic</a:t>
            </a:r>
            <a:r>
              <a:rPr lang="en-US" sz="2800" dirty="0" smtClean="0"/>
              <a:t> (atropine )</a:t>
            </a:r>
            <a:endParaRPr lang="ar-EG" sz="2800" dirty="0"/>
          </a:p>
        </p:txBody>
      </p:sp>
    </p:spTree>
    <p:extLst>
      <p:ext uri="{BB962C8B-B14F-4D97-AF65-F5344CB8AC3E}">
        <p14:creationId xmlns:p14="http://schemas.microsoft.com/office/powerpoint/2010/main" val="14379402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C00000"/>
                </a:solidFill>
              </a:rPr>
              <a:t>Therapeutic uses of </a:t>
            </a:r>
            <a:r>
              <a:rPr lang="en-US" b="1" dirty="0" smtClean="0">
                <a:solidFill>
                  <a:srgbClr val="C00000"/>
                </a:solidFill>
              </a:rPr>
              <a:t>Laxatives</a:t>
            </a:r>
            <a:endParaRPr lang="en-US" dirty="0">
              <a:solidFill>
                <a:srgbClr val="C00000"/>
              </a:solidFill>
            </a:endParaRPr>
          </a:p>
        </p:txBody>
      </p:sp>
      <p:sp>
        <p:nvSpPr>
          <p:cNvPr id="3" name="Content Placeholder 2"/>
          <p:cNvSpPr>
            <a:spLocks noGrp="1"/>
          </p:cNvSpPr>
          <p:nvPr>
            <p:ph idx="1"/>
          </p:nvPr>
        </p:nvSpPr>
        <p:spPr>
          <a:xfrm>
            <a:off x="381000" y="1600200"/>
            <a:ext cx="8458200" cy="4525963"/>
          </a:xfrm>
        </p:spPr>
        <p:txBody>
          <a:bodyPr>
            <a:normAutofit/>
          </a:bodyPr>
          <a:lstStyle/>
          <a:p>
            <a:pPr algn="just"/>
            <a:r>
              <a:rPr lang="en-US" sz="2800" dirty="0" smtClean="0"/>
              <a:t>Constipation:</a:t>
            </a:r>
          </a:p>
          <a:p>
            <a:pPr algn="just"/>
            <a:r>
              <a:rPr lang="en-US" sz="2800" dirty="0" smtClean="0"/>
              <a:t>Hepatocellular failure ( lactulose).</a:t>
            </a:r>
          </a:p>
          <a:p>
            <a:pPr algn="just"/>
            <a:r>
              <a:rPr lang="en-US" sz="2800" dirty="0" smtClean="0"/>
              <a:t>To prepare and clean the bowel prior to radiography on GIT and proctoscopy or colonoscopy </a:t>
            </a:r>
          </a:p>
          <a:p>
            <a:pPr algn="just"/>
            <a:r>
              <a:rPr lang="en-US" sz="2800" dirty="0" smtClean="0"/>
              <a:t>To hasten excretion of poisonous substances in the alimentary tract.</a:t>
            </a:r>
          </a:p>
          <a:p>
            <a:pPr algn="just"/>
            <a:r>
              <a:rPr lang="en-US" sz="2800" dirty="0" smtClean="0"/>
              <a:t>Postoperative: e.g. after hemorrhoids (to avoid strain).</a:t>
            </a:r>
          </a:p>
          <a:p>
            <a:pPr algn="just"/>
            <a:endParaRPr lang="ar-EG" sz="2800" dirty="0"/>
          </a:p>
        </p:txBody>
      </p:sp>
    </p:spTree>
    <p:extLst>
      <p:ext uri="{BB962C8B-B14F-4D97-AF65-F5344CB8AC3E}">
        <p14:creationId xmlns:p14="http://schemas.microsoft.com/office/powerpoint/2010/main" val="3611274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C00000"/>
                </a:solidFill>
              </a:rPr>
              <a:t>A</a:t>
            </a:r>
            <a:r>
              <a:rPr lang="en-US" b="1" dirty="0" smtClean="0">
                <a:solidFill>
                  <a:srgbClr val="C00000"/>
                </a:solidFill>
              </a:rPr>
              <a:t>. Non-pharmacological treatment</a:t>
            </a:r>
            <a:endParaRPr lang="en-US" dirty="0">
              <a:solidFill>
                <a:srgbClr val="C00000"/>
              </a:solidFill>
            </a:endParaRPr>
          </a:p>
        </p:txBody>
      </p:sp>
      <p:sp>
        <p:nvSpPr>
          <p:cNvPr id="3" name="Content Placeholder 2"/>
          <p:cNvSpPr>
            <a:spLocks noGrp="1"/>
          </p:cNvSpPr>
          <p:nvPr>
            <p:ph idx="1"/>
          </p:nvPr>
        </p:nvSpPr>
        <p:spPr/>
        <p:txBody>
          <a:bodyPr>
            <a:noAutofit/>
          </a:bodyPr>
          <a:lstStyle/>
          <a:p>
            <a:pPr algn="just"/>
            <a:r>
              <a:rPr lang="en-US" sz="2800" dirty="0" smtClean="0"/>
              <a:t>Increase  in fluid intake.</a:t>
            </a:r>
          </a:p>
          <a:p>
            <a:pPr algn="just"/>
            <a:r>
              <a:rPr lang="en-US" sz="2800" dirty="0" smtClean="0"/>
              <a:t>Reducing  excessive intake of tea or coffee, since these act as a diuretic and serve to make constipation worse.</a:t>
            </a:r>
          </a:p>
          <a:p>
            <a:pPr algn="just"/>
            <a:r>
              <a:rPr lang="en-US" sz="2800" dirty="0" smtClean="0"/>
              <a:t>Fiber intake in the form of fruit, vegetables, cereals, grain foods, whole meal bread, etc. .</a:t>
            </a:r>
          </a:p>
          <a:p>
            <a:pPr algn="just"/>
            <a:r>
              <a:rPr lang="en-US" sz="2800" dirty="0" smtClean="0"/>
              <a:t>Exercise should also accompany the increased fiber intake as this is thought to help relax and contract the abdominal muscles and help food move more efficiently through the gut.</a:t>
            </a:r>
          </a:p>
          <a:p>
            <a:pPr algn="just">
              <a:buNone/>
            </a:pPr>
            <a:r>
              <a:rPr lang="en-US" sz="2800" dirty="0" smtClean="0"/>
              <a:t> </a:t>
            </a:r>
          </a:p>
          <a:p>
            <a:pPr algn="just"/>
            <a:endParaRPr lang="ar-EG" sz="2800" dirty="0"/>
          </a:p>
        </p:txBody>
      </p:sp>
    </p:spTree>
    <p:extLst>
      <p:ext uri="{BB962C8B-B14F-4D97-AF65-F5344CB8AC3E}">
        <p14:creationId xmlns:p14="http://schemas.microsoft.com/office/powerpoint/2010/main" val="2217419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964488" cy="1143000"/>
          </a:xfrm>
        </p:spPr>
        <p:txBody>
          <a:bodyPr>
            <a:normAutofit/>
          </a:bodyPr>
          <a:lstStyle/>
          <a:p>
            <a:r>
              <a:rPr lang="en-US" b="1" dirty="0" smtClean="0">
                <a:solidFill>
                  <a:srgbClr val="C00000"/>
                </a:solidFill>
              </a:rPr>
              <a:t>1. Dietary fibers (bulk laxatives)</a:t>
            </a:r>
            <a:endParaRPr lang="en-US" b="1" dirty="0">
              <a:solidFill>
                <a:srgbClr val="C00000"/>
              </a:solidFill>
            </a:endParaRPr>
          </a:p>
        </p:txBody>
      </p:sp>
      <p:sp>
        <p:nvSpPr>
          <p:cNvPr id="3" name="Content Placeholder 2"/>
          <p:cNvSpPr>
            <a:spLocks noGrp="1"/>
          </p:cNvSpPr>
          <p:nvPr>
            <p:ph idx="1"/>
          </p:nvPr>
        </p:nvSpPr>
        <p:spPr>
          <a:xfrm>
            <a:off x="304800" y="1447800"/>
            <a:ext cx="8458200" cy="5181600"/>
          </a:xfrm>
        </p:spPr>
        <p:txBody>
          <a:bodyPr>
            <a:normAutofit fontScale="92500" lnSpcReduction="20000"/>
          </a:bodyPr>
          <a:lstStyle/>
          <a:p>
            <a:pPr algn="just"/>
            <a:r>
              <a:rPr lang="en-US" dirty="0" err="1" smtClean="0"/>
              <a:t>Psyllium</a:t>
            </a:r>
            <a:r>
              <a:rPr lang="en-US" dirty="0" smtClean="0"/>
              <a:t> </a:t>
            </a:r>
            <a:r>
              <a:rPr lang="en-US" dirty="0"/>
              <a:t>(Metamucil), methylcellulose.</a:t>
            </a:r>
            <a:endParaRPr lang="en-US" b="1" dirty="0" smtClean="0"/>
          </a:p>
          <a:p>
            <a:pPr marL="0" indent="0" algn="just">
              <a:buNone/>
            </a:pPr>
            <a:endParaRPr lang="en-US" b="1" dirty="0" smtClean="0"/>
          </a:p>
          <a:p>
            <a:pPr marL="0" indent="0" algn="just">
              <a:buNone/>
            </a:pPr>
            <a:r>
              <a:rPr lang="en-US" b="1" dirty="0" smtClean="0"/>
              <a:t>Mechanism of action</a:t>
            </a:r>
            <a:r>
              <a:rPr lang="en-US" dirty="0" smtClean="0"/>
              <a:t>: </a:t>
            </a:r>
          </a:p>
          <a:p>
            <a:pPr algn="just"/>
            <a:r>
              <a:rPr lang="en-US" dirty="0" smtClean="0"/>
              <a:t>These drug are polysaccharide polymers which are not absorbed from the GIT, form gels within the intestine and distend it, thus stimulating peristaltic activity.</a:t>
            </a:r>
          </a:p>
          <a:p>
            <a:pPr algn="just"/>
            <a:r>
              <a:rPr lang="en-US" dirty="0" smtClean="0"/>
              <a:t>They act mainly in the colon and take 1-2 days to work. Laxative effect is mild.</a:t>
            </a:r>
          </a:p>
          <a:p>
            <a:pPr algn="just"/>
            <a:endParaRPr lang="en-US" dirty="0" smtClean="0"/>
          </a:p>
          <a:p>
            <a:pPr marL="0" indent="0" algn="just">
              <a:buNone/>
            </a:pPr>
            <a:r>
              <a:rPr lang="en-US" b="1" dirty="0" smtClean="0"/>
              <a:t>Adverse effects</a:t>
            </a:r>
            <a:r>
              <a:rPr lang="en-US" dirty="0" smtClean="0"/>
              <a:t>: </a:t>
            </a:r>
          </a:p>
          <a:p>
            <a:pPr algn="just"/>
            <a:r>
              <a:rPr lang="en-US" dirty="0" smtClean="0"/>
              <a:t>Has few side effects (e.g. flatulence).</a:t>
            </a:r>
          </a:p>
          <a:p>
            <a:pPr marL="0" indent="0" algn="just">
              <a:buNone/>
            </a:pPr>
            <a:endParaRPr lang="en-US" dirty="0" smtClean="0"/>
          </a:p>
        </p:txBody>
      </p:sp>
    </p:spTree>
    <p:extLst>
      <p:ext uri="{BB962C8B-B14F-4D97-AF65-F5344CB8AC3E}">
        <p14:creationId xmlns:p14="http://schemas.microsoft.com/office/powerpoint/2010/main" val="2716684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89037"/>
            <a:ext cx="8077200" cy="4906963"/>
          </a:xfrm>
        </p:spPr>
        <p:txBody>
          <a:bodyPr>
            <a:normAutofit fontScale="92500" lnSpcReduction="20000"/>
          </a:bodyPr>
          <a:lstStyle/>
          <a:p>
            <a:pPr marL="0" indent="0" algn="just">
              <a:buNone/>
            </a:pPr>
            <a:r>
              <a:rPr lang="en-US" b="1" dirty="0" smtClean="0"/>
              <a:t>Contraindications</a:t>
            </a:r>
            <a:r>
              <a:rPr lang="en-US" dirty="0" smtClean="0"/>
              <a:t>: </a:t>
            </a:r>
          </a:p>
          <a:p>
            <a:pPr algn="just"/>
            <a:r>
              <a:rPr lang="en-US" dirty="0" smtClean="0"/>
              <a:t>Intestinal stenosis or ulceration (fecal impaction and obstruction may occur) </a:t>
            </a:r>
          </a:p>
          <a:p>
            <a:pPr algn="just"/>
            <a:r>
              <a:rPr lang="en-US" dirty="0" smtClean="0"/>
              <a:t>Conditions involving systemic retention of sodium (both </a:t>
            </a:r>
            <a:r>
              <a:rPr lang="en-US" dirty="0" err="1" smtClean="0"/>
              <a:t>psyllium</a:t>
            </a:r>
            <a:r>
              <a:rPr lang="en-US" dirty="0" smtClean="0"/>
              <a:t> and methylcellulose may contain significant amount of sodium).</a:t>
            </a:r>
          </a:p>
          <a:p>
            <a:pPr marL="0" indent="0" algn="just">
              <a:buNone/>
            </a:pPr>
            <a:endParaRPr lang="en-US" dirty="0" smtClean="0"/>
          </a:p>
          <a:p>
            <a:pPr marL="0" indent="0" algn="just">
              <a:buNone/>
            </a:pPr>
            <a:r>
              <a:rPr lang="en-US" b="1" dirty="0" smtClean="0"/>
              <a:t>Clinical uses</a:t>
            </a:r>
            <a:r>
              <a:rPr lang="en-US" dirty="0" smtClean="0"/>
              <a:t>: </a:t>
            </a:r>
          </a:p>
          <a:p>
            <a:pPr algn="just"/>
            <a:r>
              <a:rPr lang="en-US" dirty="0" smtClean="0"/>
              <a:t>Mainly to treat constipation, but sometimes useful to treat mild chronic diarrhea in patient with irritable bowel syndrome.</a:t>
            </a:r>
          </a:p>
          <a:p>
            <a:endParaRPr lang="en-US" dirty="0"/>
          </a:p>
        </p:txBody>
      </p:sp>
    </p:spTree>
    <p:extLst>
      <p:ext uri="{BB962C8B-B14F-4D97-AF65-F5344CB8AC3E}">
        <p14:creationId xmlns:p14="http://schemas.microsoft.com/office/powerpoint/2010/main" val="2756718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C00000"/>
                </a:solidFill>
              </a:rPr>
              <a:t>2. Osmotic laxatives (saline laxatives)</a:t>
            </a:r>
            <a:endParaRPr lang="en-US" b="1" dirty="0">
              <a:solidFill>
                <a:srgbClr val="C00000"/>
              </a:solidFill>
            </a:endParaRPr>
          </a:p>
        </p:txBody>
      </p:sp>
      <p:sp>
        <p:nvSpPr>
          <p:cNvPr id="3" name="Content Placeholder 2"/>
          <p:cNvSpPr>
            <a:spLocks noGrp="1"/>
          </p:cNvSpPr>
          <p:nvPr>
            <p:ph idx="1"/>
          </p:nvPr>
        </p:nvSpPr>
        <p:spPr>
          <a:xfrm>
            <a:off x="259904" y="1600200"/>
            <a:ext cx="8426896" cy="5069160"/>
          </a:xfrm>
        </p:spPr>
        <p:txBody>
          <a:bodyPr>
            <a:normAutofit/>
          </a:bodyPr>
          <a:lstStyle/>
          <a:p>
            <a:pPr marL="514350" indent="-514350" algn="just">
              <a:buFont typeface="+mj-lt"/>
              <a:buAutoNum type="alphaUcPeriod"/>
            </a:pPr>
            <a:r>
              <a:rPr lang="en-US" sz="2800" b="1" u="sng" dirty="0" smtClean="0"/>
              <a:t>Salts: </a:t>
            </a:r>
          </a:p>
          <a:p>
            <a:pPr algn="just"/>
            <a:r>
              <a:rPr lang="en-US" sz="2800" dirty="0" smtClean="0"/>
              <a:t>Magnesium salts (citrate, hydroxide) and phosphate salts are poorly absorbed (up to 20%) and hold water in the intestine by osmotic forces. The intestine is distended and peristaltic activity is stimulated. </a:t>
            </a:r>
          </a:p>
          <a:p>
            <a:pPr algn="just"/>
            <a:r>
              <a:rPr lang="en-US" sz="2800" dirty="0" smtClean="0"/>
              <a:t>Defecation occurs about one hour after administration.</a:t>
            </a:r>
          </a:p>
        </p:txBody>
      </p:sp>
    </p:spTree>
    <p:extLst>
      <p:ext uri="{BB962C8B-B14F-4D97-AF65-F5344CB8AC3E}">
        <p14:creationId xmlns:p14="http://schemas.microsoft.com/office/powerpoint/2010/main" val="4029214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001000" cy="4525963"/>
          </a:xfrm>
        </p:spPr>
        <p:txBody>
          <a:bodyPr>
            <a:normAutofit/>
          </a:bodyPr>
          <a:lstStyle/>
          <a:p>
            <a:pPr algn="just"/>
            <a:r>
              <a:rPr lang="en-US" sz="3000" dirty="0"/>
              <a:t>They act mainly in the small intestine. The intensity of the effect is dose-dependent (“laxative” doses produce evacuation after 6-8 hours, “cathartic” doses (large doses) may produce a thorough fluid evacuation after 1-3 hours).</a:t>
            </a:r>
          </a:p>
          <a:p>
            <a:pPr algn="just"/>
            <a:r>
              <a:rPr lang="en-US" sz="3000" dirty="0"/>
              <a:t>The main contraindication is renal insufficiency (magnesium toxicity or </a:t>
            </a:r>
            <a:r>
              <a:rPr lang="en-US" sz="3000" dirty="0" err="1"/>
              <a:t>hyperphosphatemia</a:t>
            </a:r>
            <a:r>
              <a:rPr lang="en-US" sz="3000" dirty="0"/>
              <a:t> may occur).</a:t>
            </a:r>
          </a:p>
          <a:p>
            <a:endParaRPr lang="en-US" sz="3000" dirty="0"/>
          </a:p>
        </p:txBody>
      </p:sp>
    </p:spTree>
    <p:extLst>
      <p:ext uri="{BB962C8B-B14F-4D97-AF65-F5344CB8AC3E}">
        <p14:creationId xmlns:p14="http://schemas.microsoft.com/office/powerpoint/2010/main" val="3366274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85800"/>
            <a:ext cx="8458200" cy="5791200"/>
          </a:xfrm>
        </p:spPr>
        <p:txBody>
          <a:bodyPr>
            <a:noAutofit/>
          </a:bodyPr>
          <a:lstStyle/>
          <a:p>
            <a:pPr marL="514350" indent="-514350" algn="just">
              <a:buFont typeface="+mj-lt"/>
              <a:buAutoNum type="alphaUcPeriod" startAt="2"/>
            </a:pPr>
            <a:r>
              <a:rPr lang="en-US" sz="2600" b="1" dirty="0"/>
              <a:t>Carbohydrates:</a:t>
            </a:r>
            <a:r>
              <a:rPr lang="en-US" sz="2600" dirty="0"/>
              <a:t> </a:t>
            </a:r>
            <a:r>
              <a:rPr lang="en-US" sz="2600" b="1" dirty="0"/>
              <a:t>Sorbitol and </a:t>
            </a:r>
            <a:r>
              <a:rPr lang="en-US" sz="2600" b="1" dirty="0" smtClean="0"/>
              <a:t>Lactulose</a:t>
            </a:r>
          </a:p>
          <a:p>
            <a:pPr algn="just"/>
            <a:r>
              <a:rPr lang="en-US" sz="2600" dirty="0" smtClean="0"/>
              <a:t>They are </a:t>
            </a:r>
            <a:r>
              <a:rPr lang="en-US" sz="2600" dirty="0"/>
              <a:t>non-absorbable </a:t>
            </a:r>
            <a:r>
              <a:rPr lang="en-US" sz="2600" dirty="0" smtClean="0"/>
              <a:t>sugars hydrolyzed </a:t>
            </a:r>
            <a:r>
              <a:rPr lang="en-US" sz="2600" dirty="0"/>
              <a:t>in the colon</a:t>
            </a:r>
            <a:r>
              <a:rPr lang="en-US" sz="2600" b="1" dirty="0"/>
              <a:t> </a:t>
            </a:r>
            <a:r>
              <a:rPr lang="en-US" sz="2600" dirty="0"/>
              <a:t>to organic </a:t>
            </a:r>
            <a:r>
              <a:rPr lang="en-US" sz="2600" dirty="0" smtClean="0"/>
              <a:t>acids (lactic</a:t>
            </a:r>
            <a:r>
              <a:rPr lang="en-US" sz="2600" dirty="0"/>
              <a:t>, acetic, </a:t>
            </a:r>
            <a:r>
              <a:rPr lang="en-US" sz="2600" dirty="0" smtClean="0"/>
              <a:t>formic acids) , </a:t>
            </a:r>
            <a:r>
              <a:rPr lang="en-US" sz="2600" dirty="0"/>
              <a:t>which function as osmotic </a:t>
            </a:r>
            <a:r>
              <a:rPr lang="en-US" sz="2600" dirty="0" smtClean="0"/>
              <a:t>laxatives.</a:t>
            </a:r>
          </a:p>
          <a:p>
            <a:pPr algn="just"/>
            <a:r>
              <a:rPr lang="en-US" sz="2600" dirty="0" smtClean="0"/>
              <a:t>Acidic </a:t>
            </a:r>
            <a:r>
              <a:rPr lang="en-US" sz="2600" dirty="0"/>
              <a:t>environment in colon inhibits ammonia-producing bacteria and </a:t>
            </a:r>
            <a:r>
              <a:rPr lang="en-US" sz="2600" dirty="0" smtClean="0"/>
              <a:t>increase excretion </a:t>
            </a:r>
            <a:r>
              <a:rPr lang="en-US" sz="2600" dirty="0"/>
              <a:t>of </a:t>
            </a:r>
            <a:r>
              <a:rPr lang="en-US" sz="2600" dirty="0" smtClean="0"/>
              <a:t>ammonium.</a:t>
            </a:r>
          </a:p>
          <a:p>
            <a:pPr algn="just"/>
            <a:r>
              <a:rPr lang="en-US" sz="2600" dirty="0" smtClean="0"/>
              <a:t>They </a:t>
            </a:r>
            <a:r>
              <a:rPr lang="en-US" sz="2600" dirty="0"/>
              <a:t>act mainly in the colon and take 1-2 days to work. Laxative effect is mild</a:t>
            </a:r>
            <a:r>
              <a:rPr lang="en-US" sz="2600" dirty="0" smtClean="0"/>
              <a:t>.</a:t>
            </a:r>
          </a:p>
          <a:p>
            <a:pPr lvl="0">
              <a:buNone/>
            </a:pPr>
            <a:r>
              <a:rPr lang="en-US" sz="2600" b="1" u="sng" dirty="0"/>
              <a:t>Side effects</a:t>
            </a:r>
            <a:r>
              <a:rPr lang="en-US" sz="2600" dirty="0"/>
              <a:t>:</a:t>
            </a:r>
          </a:p>
          <a:p>
            <a:r>
              <a:rPr lang="en-US" sz="2600" dirty="0"/>
              <a:t>Lactulose is safe for prolonged maintenance therapy.</a:t>
            </a:r>
          </a:p>
          <a:p>
            <a:r>
              <a:rPr lang="en-US" sz="2600" dirty="0" smtClean="0"/>
              <a:t>May </a:t>
            </a:r>
            <a:r>
              <a:rPr lang="en-US" sz="2600" dirty="0"/>
              <a:t>cause abdominal distention, flatulence, nausea, vomiting and </a:t>
            </a:r>
            <a:r>
              <a:rPr lang="en-US" sz="2600" dirty="0" smtClean="0"/>
              <a:t>diarrhea.</a:t>
            </a:r>
            <a:endParaRPr lang="en-US" sz="2600" dirty="0"/>
          </a:p>
          <a:p>
            <a:pPr algn="just"/>
            <a:endParaRPr lang="en-US" sz="2600" dirty="0"/>
          </a:p>
          <a:p>
            <a:pPr algn="just"/>
            <a:endParaRPr lang="en-US" sz="2600" dirty="0"/>
          </a:p>
        </p:txBody>
      </p:sp>
    </p:spTree>
    <p:extLst>
      <p:ext uri="{BB962C8B-B14F-4D97-AF65-F5344CB8AC3E}">
        <p14:creationId xmlns:p14="http://schemas.microsoft.com/office/powerpoint/2010/main" val="3135874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80729"/>
            <a:ext cx="9144000" cy="391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8675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3. Stimulant laxatives</a:t>
            </a:r>
            <a:endParaRPr lang="en-US" b="1" dirty="0">
              <a:solidFill>
                <a:srgbClr val="C00000"/>
              </a:solidFill>
            </a:endParaRPr>
          </a:p>
        </p:txBody>
      </p:sp>
      <p:sp>
        <p:nvSpPr>
          <p:cNvPr id="3" name="Content Placeholder 2"/>
          <p:cNvSpPr>
            <a:spLocks noGrp="1"/>
          </p:cNvSpPr>
          <p:nvPr>
            <p:ph idx="1"/>
          </p:nvPr>
        </p:nvSpPr>
        <p:spPr>
          <a:xfrm>
            <a:off x="381000" y="1600200"/>
            <a:ext cx="8305800" cy="4876800"/>
          </a:xfrm>
        </p:spPr>
        <p:txBody>
          <a:bodyPr>
            <a:normAutofit/>
          </a:bodyPr>
          <a:lstStyle/>
          <a:p>
            <a:pPr marL="514350" indent="-514350" algn="just">
              <a:buFont typeface="+mj-lt"/>
              <a:buAutoNum type="arabicPeriod"/>
            </a:pPr>
            <a:r>
              <a:rPr lang="en-US" sz="3000" b="1" u="sng" dirty="0"/>
              <a:t>Cascara and </a:t>
            </a:r>
            <a:r>
              <a:rPr lang="en-US" sz="3000" b="1" u="sng" dirty="0" smtClean="0"/>
              <a:t>Senna</a:t>
            </a:r>
            <a:endParaRPr lang="en-US" sz="3000" b="1" u="sng" dirty="0"/>
          </a:p>
          <a:p>
            <a:pPr algn="just"/>
            <a:r>
              <a:rPr lang="en-US" sz="3000" dirty="0" smtClean="0"/>
              <a:t>Cascara and Senna are plant extracts that contain </a:t>
            </a:r>
            <a:r>
              <a:rPr lang="en-US" sz="3000" dirty="0" err="1" smtClean="0"/>
              <a:t>anthraquinone</a:t>
            </a:r>
            <a:r>
              <a:rPr lang="en-US" sz="3000" dirty="0" smtClean="0"/>
              <a:t> derivatives. They are not absorbed, and they are hydrolyzed in the colon by bacteria.</a:t>
            </a:r>
          </a:p>
          <a:p>
            <a:pPr algn="just"/>
            <a:r>
              <a:rPr lang="en-US" sz="3000" dirty="0" err="1" smtClean="0"/>
              <a:t>Anthraquinones</a:t>
            </a:r>
            <a:r>
              <a:rPr lang="en-US" sz="3000" dirty="0" smtClean="0"/>
              <a:t> inhibit water and electrolytes absorption and stimulate colonic motility.</a:t>
            </a:r>
          </a:p>
          <a:p>
            <a:pPr algn="just"/>
            <a:r>
              <a:rPr lang="en-US" sz="3000" dirty="0" smtClean="0"/>
              <a:t>Because they must reach the colon, laxative effect occurs 6-12 hours after the ingestion.</a:t>
            </a:r>
          </a:p>
          <a:p>
            <a:pPr algn="just"/>
            <a:endParaRPr lang="en-US" sz="3000" dirty="0"/>
          </a:p>
        </p:txBody>
      </p:sp>
    </p:spTree>
    <p:extLst>
      <p:ext uri="{BB962C8B-B14F-4D97-AF65-F5344CB8AC3E}">
        <p14:creationId xmlns:p14="http://schemas.microsoft.com/office/powerpoint/2010/main" val="2207944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305800" cy="4525963"/>
          </a:xfrm>
        </p:spPr>
        <p:txBody>
          <a:bodyPr>
            <a:normAutofit/>
          </a:bodyPr>
          <a:lstStyle/>
          <a:p>
            <a:pPr lvl="0" algn="just">
              <a:buNone/>
            </a:pPr>
            <a:r>
              <a:rPr lang="en-US" sz="2800" b="1" u="sng" dirty="0" smtClean="0"/>
              <a:t>Adverse effects: </a:t>
            </a:r>
          </a:p>
          <a:p>
            <a:pPr algn="just"/>
            <a:r>
              <a:rPr lang="en-US" sz="2800" dirty="0" smtClean="0"/>
              <a:t>Pass </a:t>
            </a:r>
            <a:r>
              <a:rPr lang="en-US" sz="2800" dirty="0"/>
              <a:t>in urine </a:t>
            </a:r>
            <a:r>
              <a:rPr lang="en-US" sz="2800" dirty="0" smtClean="0"/>
              <a:t>leading to </a:t>
            </a:r>
            <a:r>
              <a:rPr lang="en-US" sz="2800" dirty="0"/>
              <a:t>red discoloration</a:t>
            </a:r>
            <a:r>
              <a:rPr lang="en-US" sz="2800" dirty="0" smtClean="0"/>
              <a:t>.(Senna)</a:t>
            </a:r>
            <a:endParaRPr lang="en-US" sz="2800" dirty="0"/>
          </a:p>
          <a:p>
            <a:pPr algn="just"/>
            <a:r>
              <a:rPr lang="en-US" sz="2800" dirty="0" smtClean="0"/>
              <a:t>Pass </a:t>
            </a:r>
            <a:r>
              <a:rPr lang="en-US" sz="2800" dirty="0"/>
              <a:t>in milk leading to cathartic effect in babies (Senna, cascara).</a:t>
            </a:r>
          </a:p>
          <a:p>
            <a:pPr algn="just"/>
            <a:r>
              <a:rPr lang="en-US" sz="2800" dirty="0" smtClean="0"/>
              <a:t>Cathartic </a:t>
            </a:r>
            <a:r>
              <a:rPr lang="en-US" sz="2800" dirty="0"/>
              <a:t>colon and Laxative </a:t>
            </a:r>
            <a:r>
              <a:rPr lang="en-US" sz="2800" dirty="0" smtClean="0"/>
              <a:t>dependence </a:t>
            </a:r>
            <a:r>
              <a:rPr lang="en-US" sz="2800" dirty="0"/>
              <a:t>(Senna, cascara)</a:t>
            </a:r>
          </a:p>
          <a:p>
            <a:pPr algn="just"/>
            <a:r>
              <a:rPr lang="en-US" sz="2800" dirty="0" smtClean="0"/>
              <a:t>Increase </a:t>
            </a:r>
            <a:r>
              <a:rPr lang="en-US" sz="2800" dirty="0"/>
              <a:t>menstrual blood flow or abortion in pregnancy (Senna, cascara).</a:t>
            </a:r>
          </a:p>
          <a:p>
            <a:pPr algn="just"/>
            <a:endParaRPr lang="en-US" sz="2800" dirty="0"/>
          </a:p>
        </p:txBody>
      </p:sp>
    </p:spTree>
    <p:extLst>
      <p:ext uri="{BB962C8B-B14F-4D97-AF65-F5344CB8AC3E}">
        <p14:creationId xmlns:p14="http://schemas.microsoft.com/office/powerpoint/2010/main" val="36204787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7152" y="1124744"/>
            <a:ext cx="8375848" cy="3888432"/>
          </a:xfrm>
        </p:spPr>
        <p:txBody>
          <a:bodyPr>
            <a:normAutofit/>
          </a:bodyPr>
          <a:lstStyle/>
          <a:p>
            <a:pPr marL="514350" indent="-514350">
              <a:buFont typeface="+mj-lt"/>
              <a:buAutoNum type="arabicPeriod" startAt="2"/>
            </a:pPr>
            <a:r>
              <a:rPr lang="en-US" sz="2800" b="1" u="sng" dirty="0" err="1" smtClean="0"/>
              <a:t>Bisacodyl</a:t>
            </a:r>
            <a:r>
              <a:rPr lang="en-US" sz="2800" b="1" u="sng" dirty="0" smtClean="0"/>
              <a:t> </a:t>
            </a:r>
          </a:p>
          <a:p>
            <a:pPr lvl="0"/>
            <a:r>
              <a:rPr lang="en-US" sz="2800" dirty="0" smtClean="0"/>
              <a:t>Administered </a:t>
            </a:r>
            <a:r>
              <a:rPr lang="en-US" sz="2800" dirty="0"/>
              <a:t>in enteric coated tablets to avoid gastric irritation and as rectal suppositories.</a:t>
            </a:r>
          </a:p>
          <a:p>
            <a:r>
              <a:rPr lang="en-US" sz="2800" dirty="0" smtClean="0"/>
              <a:t>It causes stimulation of the rectal mucosa which results in defecation in 15-30 minutes. </a:t>
            </a:r>
          </a:p>
          <a:p>
            <a:r>
              <a:rPr lang="en-US" sz="2800" dirty="0" smtClean="0"/>
              <a:t>Site of action is colon and rectum.</a:t>
            </a:r>
          </a:p>
          <a:p>
            <a:pPr marL="0" indent="0">
              <a:buNone/>
            </a:pPr>
            <a:endParaRPr lang="en-US" sz="2800" dirty="0" smtClean="0"/>
          </a:p>
        </p:txBody>
      </p:sp>
    </p:spTree>
    <p:extLst>
      <p:ext uri="{BB962C8B-B14F-4D97-AF65-F5344CB8AC3E}">
        <p14:creationId xmlns:p14="http://schemas.microsoft.com/office/powerpoint/2010/main" val="18377955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382000" cy="4754563"/>
          </a:xfrm>
        </p:spPr>
        <p:txBody>
          <a:bodyPr>
            <a:noAutofit/>
          </a:bodyPr>
          <a:lstStyle/>
          <a:p>
            <a:pPr marL="514350" indent="-514350" algn="just">
              <a:buFont typeface="+mj-lt"/>
              <a:buAutoNum type="arabicPeriod" startAt="3"/>
            </a:pPr>
            <a:r>
              <a:rPr lang="en-US" sz="2800" b="1" u="sng" dirty="0" smtClean="0"/>
              <a:t>Castor oil</a:t>
            </a:r>
            <a:endParaRPr lang="en-US" sz="2800" u="sng" dirty="0" smtClean="0"/>
          </a:p>
          <a:p>
            <a:pPr algn="just"/>
            <a:r>
              <a:rPr lang="en-US" sz="2800" dirty="0" smtClean="0"/>
              <a:t>It is hydrolyzed in the duodenum by the action of lipase. it appears to stimulate:</a:t>
            </a:r>
          </a:p>
          <a:p>
            <a:pPr marL="1314450" lvl="2" indent="-514350" algn="just">
              <a:buFont typeface="+mj-lt"/>
              <a:buAutoNum type="alphaUcPeriod"/>
            </a:pPr>
            <a:r>
              <a:rPr lang="en-US" sz="2800" dirty="0" smtClean="0"/>
              <a:t>The secretion of fluids and electrolytes</a:t>
            </a:r>
          </a:p>
          <a:p>
            <a:pPr marL="1314450" lvl="2" indent="-514350" algn="just">
              <a:buFont typeface="+mj-lt"/>
              <a:buAutoNum type="alphaUcPeriod"/>
            </a:pPr>
            <a:r>
              <a:rPr lang="en-US" sz="2800" dirty="0" smtClean="0"/>
              <a:t>The intestinal smooth muscle.</a:t>
            </a:r>
          </a:p>
          <a:p>
            <a:pPr marL="514350" indent="-514350" algn="just"/>
            <a:r>
              <a:rPr lang="en-US" sz="2800" dirty="0" smtClean="0"/>
              <a:t>The main site of action is in the small intestine. A fluid evacuation occurs 1-3 hours after ingestion.</a:t>
            </a:r>
          </a:p>
          <a:p>
            <a:pPr>
              <a:buNone/>
            </a:pPr>
            <a:r>
              <a:rPr lang="en-US" sz="2800" b="1" u="sng" dirty="0"/>
              <a:t>Side effects</a:t>
            </a:r>
            <a:endParaRPr lang="en-US" sz="2800" u="sng" dirty="0"/>
          </a:p>
          <a:p>
            <a:r>
              <a:rPr lang="en-US" sz="2800" dirty="0" smtClean="0"/>
              <a:t>Bad </a:t>
            </a:r>
            <a:r>
              <a:rPr lang="en-US" sz="2800" dirty="0"/>
              <a:t>taste </a:t>
            </a:r>
            <a:endParaRPr lang="en-US" sz="2800" dirty="0" smtClean="0"/>
          </a:p>
          <a:p>
            <a:r>
              <a:rPr lang="en-US" sz="2800" dirty="0" smtClean="0"/>
              <a:t>Stimulate </a:t>
            </a:r>
            <a:r>
              <a:rPr lang="en-US" sz="2800" dirty="0"/>
              <a:t>uterine contraction in pregnant patients. </a:t>
            </a:r>
            <a:endParaRPr lang="en-US" sz="2800" dirty="0" smtClean="0"/>
          </a:p>
          <a:p>
            <a:r>
              <a:rPr lang="en-US" sz="2800" dirty="0" smtClean="0"/>
              <a:t>Colic </a:t>
            </a:r>
            <a:r>
              <a:rPr lang="en-US" sz="2800" dirty="0"/>
              <a:t>pain and dehydration with electrolyte imbalance.</a:t>
            </a:r>
          </a:p>
          <a:p>
            <a:pPr marL="514350" indent="-514350" algn="just"/>
            <a:endParaRPr lang="en-US" sz="2800" dirty="0" smtClean="0"/>
          </a:p>
        </p:txBody>
      </p:sp>
    </p:spTree>
    <p:extLst>
      <p:ext uri="{BB962C8B-B14F-4D97-AF65-F5344CB8AC3E}">
        <p14:creationId xmlns:p14="http://schemas.microsoft.com/office/powerpoint/2010/main" val="28942295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7924800" cy="4525963"/>
          </a:xfrm>
        </p:spPr>
        <p:txBody>
          <a:bodyPr>
            <a:noAutofit/>
          </a:bodyPr>
          <a:lstStyle/>
          <a:p>
            <a:pPr marL="0" indent="0" algn="just">
              <a:buNone/>
            </a:pPr>
            <a:r>
              <a:rPr lang="en-US" sz="3000" b="1" dirty="0" smtClean="0"/>
              <a:t>Uses</a:t>
            </a:r>
            <a:r>
              <a:rPr lang="en-US" sz="3000" b="1" dirty="0"/>
              <a:t>:</a:t>
            </a:r>
            <a:r>
              <a:rPr lang="en-US" sz="3000" dirty="0"/>
              <a:t> </a:t>
            </a:r>
          </a:p>
          <a:p>
            <a:pPr marL="514350" indent="-514350" algn="just"/>
            <a:r>
              <a:rPr lang="en-US" sz="3000" dirty="0"/>
              <a:t>The drug may be used for emptying the bowel in some instance of poisoning or to eliminate some intestinal parasites. </a:t>
            </a:r>
          </a:p>
          <a:p>
            <a:pPr marL="514350" indent="-514350" algn="just"/>
            <a:r>
              <a:rPr lang="en-US" sz="3000" dirty="0"/>
              <a:t>The cathartic action is too strong to warrant use for common constipation.</a:t>
            </a:r>
          </a:p>
          <a:p>
            <a:pPr algn="just"/>
            <a:endParaRPr lang="en-US" sz="3000" dirty="0"/>
          </a:p>
        </p:txBody>
      </p:sp>
    </p:spTree>
    <p:extLst>
      <p:ext uri="{BB962C8B-B14F-4D97-AF65-F5344CB8AC3E}">
        <p14:creationId xmlns:p14="http://schemas.microsoft.com/office/powerpoint/2010/main" val="8116065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4. Surfactant laxatives</a:t>
            </a:r>
            <a:endParaRPr lang="en-US" b="1" dirty="0">
              <a:solidFill>
                <a:srgbClr val="C00000"/>
              </a:solidFill>
            </a:endParaRPr>
          </a:p>
        </p:txBody>
      </p:sp>
      <p:sp>
        <p:nvSpPr>
          <p:cNvPr id="3" name="Content Placeholder 2"/>
          <p:cNvSpPr>
            <a:spLocks noGrp="1"/>
          </p:cNvSpPr>
          <p:nvPr>
            <p:ph idx="1"/>
          </p:nvPr>
        </p:nvSpPr>
        <p:spPr>
          <a:xfrm>
            <a:off x="228600" y="1447800"/>
            <a:ext cx="8686800" cy="4525963"/>
          </a:xfrm>
        </p:spPr>
        <p:txBody>
          <a:bodyPr>
            <a:noAutofit/>
          </a:bodyPr>
          <a:lstStyle/>
          <a:p>
            <a:pPr algn="just"/>
            <a:r>
              <a:rPr lang="en-US" sz="3000" dirty="0" smtClean="0"/>
              <a:t>These agents act by reducing the surface tension, which in turn leads to: </a:t>
            </a:r>
          </a:p>
          <a:p>
            <a:pPr marL="1371600" lvl="2" indent="-514350" algn="just">
              <a:buFont typeface="+mj-lt"/>
              <a:buAutoNum type="alphaUcPeriod"/>
            </a:pPr>
            <a:r>
              <a:rPr lang="en-US" sz="3000" dirty="0" smtClean="0"/>
              <a:t>A stool-wetting and stool-softening effect </a:t>
            </a:r>
          </a:p>
          <a:p>
            <a:pPr marL="1371600" lvl="2" indent="-514350" algn="just">
              <a:buFont typeface="+mj-lt"/>
              <a:buAutoNum type="alphaUcPeriod"/>
            </a:pPr>
            <a:r>
              <a:rPr lang="en-US" sz="3000" dirty="0" smtClean="0"/>
              <a:t>A change in intestinal permeability which increases water and electrolyte secretions</a:t>
            </a:r>
          </a:p>
          <a:p>
            <a:pPr marL="0" indent="0" algn="just">
              <a:buNone/>
            </a:pPr>
            <a:endParaRPr lang="en-US" sz="3000" dirty="0" smtClean="0"/>
          </a:p>
          <a:p>
            <a:pPr algn="just"/>
            <a:r>
              <a:rPr lang="en-US" sz="3000" b="1" dirty="0" smtClean="0"/>
              <a:t>Docusate</a:t>
            </a:r>
            <a:r>
              <a:rPr lang="en-US" sz="3000" dirty="0" smtClean="0"/>
              <a:t> is a surfactant that acts in the small intestine. It has minimal laxative effect and is used to keeping the feces soft, so avoiding straining to pass the stool. It acts both in small and large intestine.</a:t>
            </a:r>
          </a:p>
          <a:p>
            <a:endParaRPr lang="en-US" sz="3000" dirty="0" smtClean="0"/>
          </a:p>
        </p:txBody>
      </p:sp>
    </p:spTree>
    <p:extLst>
      <p:ext uri="{BB962C8B-B14F-4D97-AF65-F5344CB8AC3E}">
        <p14:creationId xmlns:p14="http://schemas.microsoft.com/office/powerpoint/2010/main" val="10325029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C00000"/>
                </a:solidFill>
              </a:rPr>
              <a:t>5. Lubricant laxatives (Fecal softeners)</a:t>
            </a:r>
            <a:endParaRPr lang="en-US" b="1" dirty="0">
              <a:solidFill>
                <a:srgbClr val="C00000"/>
              </a:solidFill>
            </a:endParaRPr>
          </a:p>
        </p:txBody>
      </p:sp>
      <p:sp>
        <p:nvSpPr>
          <p:cNvPr id="3" name="Content Placeholder 2"/>
          <p:cNvSpPr>
            <a:spLocks noGrp="1"/>
          </p:cNvSpPr>
          <p:nvPr>
            <p:ph idx="1"/>
          </p:nvPr>
        </p:nvSpPr>
        <p:spPr>
          <a:xfrm>
            <a:off x="381000" y="1607021"/>
            <a:ext cx="8305800" cy="4641379"/>
          </a:xfrm>
        </p:spPr>
        <p:txBody>
          <a:bodyPr>
            <a:normAutofit/>
          </a:bodyPr>
          <a:lstStyle/>
          <a:p>
            <a:pPr marL="514350" indent="-514350" algn="just">
              <a:buFont typeface="+mj-lt"/>
              <a:buAutoNum type="alphaUcPeriod"/>
            </a:pPr>
            <a:r>
              <a:rPr lang="en-US" sz="3000" b="1" u="sng" dirty="0" smtClean="0"/>
              <a:t>Liquid paraffin </a:t>
            </a:r>
          </a:p>
          <a:p>
            <a:pPr algn="just"/>
            <a:r>
              <a:rPr lang="en-US" sz="3000" dirty="0" smtClean="0"/>
              <a:t>It is a synthetic Mineral oil (a mixture of aliphatic hydrocarbons) is indigestible and penetrates and softens the feces. </a:t>
            </a:r>
          </a:p>
          <a:p>
            <a:pPr algn="just"/>
            <a:r>
              <a:rPr lang="en-US" sz="3000" dirty="0" smtClean="0"/>
              <a:t>It acts in the large bowel. </a:t>
            </a:r>
          </a:p>
          <a:p>
            <a:pPr algn="just"/>
            <a:r>
              <a:rPr lang="en-US" sz="3000" dirty="0" smtClean="0"/>
              <a:t>It should not be used regularly since it interferes with absorption of fat soluble substances and can cause foreign body reaction in the intestinal mucosa.</a:t>
            </a:r>
          </a:p>
          <a:p>
            <a:pPr algn="just"/>
            <a:endParaRPr lang="en-US" dirty="0"/>
          </a:p>
        </p:txBody>
      </p:sp>
    </p:spTree>
    <p:extLst>
      <p:ext uri="{BB962C8B-B14F-4D97-AF65-F5344CB8AC3E}">
        <p14:creationId xmlns:p14="http://schemas.microsoft.com/office/powerpoint/2010/main" val="33996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867400"/>
          </a:xfrm>
        </p:spPr>
        <p:txBody>
          <a:bodyPr>
            <a:normAutofit/>
          </a:bodyPr>
          <a:lstStyle/>
          <a:p>
            <a:pPr marL="514350" indent="-514350">
              <a:buFont typeface="+mj-lt"/>
              <a:buAutoNum type="alphaUcPeriod" startAt="2"/>
            </a:pPr>
            <a:r>
              <a:rPr lang="en-US" sz="2800" b="1" u="sng" dirty="0" smtClean="0"/>
              <a:t>Glycerin suppositories</a:t>
            </a:r>
            <a:endParaRPr lang="en-US" sz="2800" u="sng" dirty="0" smtClean="0"/>
          </a:p>
          <a:p>
            <a:pPr marL="0" indent="0">
              <a:buNone/>
            </a:pPr>
            <a:r>
              <a:rPr lang="en-US" sz="2800" b="1" u="sng" dirty="0" smtClean="0"/>
              <a:t>Mechanism of action</a:t>
            </a:r>
            <a:endParaRPr lang="en-US" sz="2800" u="sng" dirty="0" smtClean="0"/>
          </a:p>
          <a:p>
            <a:r>
              <a:rPr lang="en-US" sz="2800" dirty="0" smtClean="0"/>
              <a:t>It is promoting stool evacuation in 15-30 minutes due to its hygroscopic effect (absorbs </a:t>
            </a:r>
            <a:r>
              <a:rPr lang="en-US" sz="2800" dirty="0"/>
              <a:t>moisture</a:t>
            </a:r>
            <a:r>
              <a:rPr lang="en-US" sz="2800" dirty="0" smtClean="0"/>
              <a:t>) and reflex rectal contraction</a:t>
            </a:r>
          </a:p>
          <a:p>
            <a:r>
              <a:rPr lang="en-US" sz="2800" dirty="0" smtClean="0"/>
              <a:t>It lubricates and softens fecal material.</a:t>
            </a:r>
          </a:p>
          <a:p>
            <a:pPr marL="0" indent="0">
              <a:buNone/>
            </a:pPr>
            <a:r>
              <a:rPr lang="en-US" sz="2800" b="1" u="sng" dirty="0" smtClean="0"/>
              <a:t> Uses</a:t>
            </a:r>
            <a:endParaRPr lang="en-US" sz="2800" u="sng" dirty="0" smtClean="0"/>
          </a:p>
          <a:p>
            <a:r>
              <a:rPr lang="en-US" sz="2800" dirty="0" smtClean="0"/>
              <a:t>Safe for temporary use </a:t>
            </a:r>
          </a:p>
          <a:p>
            <a:endParaRPr lang="ar-EG" sz="2800" dirty="0"/>
          </a:p>
        </p:txBody>
      </p:sp>
    </p:spTree>
    <p:extLst>
      <p:ext uri="{BB962C8B-B14F-4D97-AF65-F5344CB8AC3E}">
        <p14:creationId xmlns:p14="http://schemas.microsoft.com/office/powerpoint/2010/main" val="2423185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6. Chloride channel activator</a:t>
            </a:r>
            <a:endParaRPr lang="en-US" dirty="0">
              <a:solidFill>
                <a:srgbClr val="C00000"/>
              </a:solidFill>
            </a:endParaRPr>
          </a:p>
        </p:txBody>
      </p:sp>
      <p:sp>
        <p:nvSpPr>
          <p:cNvPr id="3" name="Content Placeholder 2"/>
          <p:cNvSpPr>
            <a:spLocks noGrp="1"/>
          </p:cNvSpPr>
          <p:nvPr>
            <p:ph idx="1"/>
          </p:nvPr>
        </p:nvSpPr>
        <p:spPr>
          <a:xfrm>
            <a:off x="457200" y="1600200"/>
            <a:ext cx="8458200" cy="4525963"/>
          </a:xfrm>
        </p:spPr>
        <p:txBody>
          <a:bodyPr>
            <a:normAutofit/>
          </a:bodyPr>
          <a:lstStyle/>
          <a:p>
            <a:r>
              <a:rPr lang="en-US" sz="2800" b="1" dirty="0" err="1" smtClean="0"/>
              <a:t>Lubiprostone</a:t>
            </a:r>
            <a:r>
              <a:rPr lang="en-US" sz="2800" b="1" dirty="0" smtClean="0"/>
              <a:t> </a:t>
            </a:r>
            <a:endParaRPr lang="en-US" sz="2800" dirty="0" smtClean="0"/>
          </a:p>
          <a:p>
            <a:r>
              <a:rPr lang="en-US" sz="2800" dirty="0" smtClean="0"/>
              <a:t>It works by activating chloride channels to increase fluid secretion in the intestinal lumen. This eases the passage of stool and causes little change in electrolyte balance</a:t>
            </a:r>
          </a:p>
          <a:p>
            <a:endParaRPr lang="ar-EG" sz="2800" dirty="0"/>
          </a:p>
        </p:txBody>
      </p:sp>
    </p:spTree>
    <p:extLst>
      <p:ext uri="{BB962C8B-B14F-4D97-AF65-F5344CB8AC3E}">
        <p14:creationId xmlns:p14="http://schemas.microsoft.com/office/powerpoint/2010/main" val="10472031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140968"/>
            <a:ext cx="8229600" cy="1143000"/>
          </a:xfrm>
        </p:spPr>
        <p:txBody>
          <a:bodyPr>
            <a:noAutofit/>
          </a:bodyPr>
          <a:lstStyle/>
          <a:p>
            <a:r>
              <a:rPr lang="en-US" sz="8800" dirty="0" smtClean="0">
                <a:solidFill>
                  <a:srgbClr val="C00000"/>
                </a:solidFill>
                <a:latin typeface="Algerian" pitchFamily="82" charset="0"/>
              </a:rPr>
              <a:t>Good luck</a:t>
            </a:r>
            <a:endParaRPr lang="en-US" sz="8800" dirty="0">
              <a:solidFill>
                <a:srgbClr val="C00000"/>
              </a:solidFill>
              <a:latin typeface="Algerian" pitchFamily="82" charset="0"/>
            </a:endParaRPr>
          </a:p>
        </p:txBody>
      </p:sp>
    </p:spTree>
    <p:extLst>
      <p:ext uri="{BB962C8B-B14F-4D97-AF65-F5344CB8AC3E}">
        <p14:creationId xmlns:p14="http://schemas.microsoft.com/office/powerpoint/2010/main" val="166051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Autofit/>
          </a:bodyPr>
          <a:lstStyle/>
          <a:p>
            <a:pPr lvl="0"/>
            <a:r>
              <a:rPr lang="en-US" sz="3600" b="1" dirty="0" smtClean="0">
                <a:solidFill>
                  <a:srgbClr val="C00000"/>
                </a:solidFill>
              </a:rPr>
              <a:t>1</a:t>
            </a:r>
            <a:r>
              <a:rPr lang="en-US" sz="3600" b="1" dirty="0">
                <a:solidFill>
                  <a:srgbClr val="C00000"/>
                </a:solidFill>
              </a:rPr>
              <a:t>. Maintenance of fluid and electrolytes </a:t>
            </a:r>
            <a:r>
              <a:rPr lang="en-US" sz="3600" b="1" dirty="0" smtClean="0">
                <a:solidFill>
                  <a:srgbClr val="C00000"/>
                </a:solidFill>
              </a:rPr>
              <a:t>balance</a:t>
            </a:r>
            <a:endParaRPr lang="en-US" sz="3600" b="1" dirty="0">
              <a:solidFill>
                <a:srgbClr val="C00000"/>
              </a:solidFill>
            </a:endParaRPr>
          </a:p>
        </p:txBody>
      </p:sp>
      <p:sp>
        <p:nvSpPr>
          <p:cNvPr id="3" name="Content Placeholder 2"/>
          <p:cNvSpPr>
            <a:spLocks noGrp="1"/>
          </p:cNvSpPr>
          <p:nvPr>
            <p:ph idx="1"/>
          </p:nvPr>
        </p:nvSpPr>
        <p:spPr>
          <a:xfrm>
            <a:off x="457200" y="2362200"/>
            <a:ext cx="8229600" cy="3657600"/>
          </a:xfrm>
        </p:spPr>
        <p:txBody>
          <a:bodyPr>
            <a:normAutofit/>
          </a:bodyPr>
          <a:lstStyle/>
          <a:p>
            <a:pPr algn="just"/>
            <a:r>
              <a:rPr lang="en-US" sz="3000" dirty="0" smtClean="0"/>
              <a:t>It </a:t>
            </a:r>
            <a:r>
              <a:rPr lang="en-US" sz="3000" dirty="0"/>
              <a:t>is the first priority and many cases may require no other treatment.</a:t>
            </a:r>
          </a:p>
          <a:p>
            <a:pPr algn="just"/>
            <a:r>
              <a:rPr lang="en-US" sz="3000" dirty="0"/>
              <a:t>Balanced salt solution containing glucose, sucrose or rice </a:t>
            </a:r>
            <a:r>
              <a:rPr lang="en-US" sz="3000" dirty="0" smtClean="0"/>
              <a:t>powder used </a:t>
            </a:r>
            <a:r>
              <a:rPr lang="en-US" sz="3000" dirty="0"/>
              <a:t>as oral rehydration </a:t>
            </a:r>
            <a:r>
              <a:rPr lang="en-US" sz="3000" dirty="0" smtClean="0"/>
              <a:t>solution. </a:t>
            </a:r>
            <a:endParaRPr lang="en-US" sz="3000" dirty="0"/>
          </a:p>
          <a:p>
            <a:pPr algn="just"/>
            <a:r>
              <a:rPr lang="en-US" sz="3000" dirty="0"/>
              <a:t>90% of acute cases of childhood diarrhea can be corrected using oral rehydration solution.</a:t>
            </a:r>
          </a:p>
          <a:p>
            <a:pPr algn="just">
              <a:buNone/>
            </a:pPr>
            <a:endParaRPr lang="ar-EG" sz="3000" dirty="0"/>
          </a:p>
          <a:p>
            <a:pPr algn="just"/>
            <a:endParaRPr lang="en-US" sz="3000" dirty="0"/>
          </a:p>
        </p:txBody>
      </p:sp>
    </p:spTree>
    <p:extLst>
      <p:ext uri="{BB962C8B-B14F-4D97-AF65-F5344CB8AC3E}">
        <p14:creationId xmlns:p14="http://schemas.microsoft.com/office/powerpoint/2010/main" val="3245259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b="1" dirty="0" smtClean="0">
                <a:solidFill>
                  <a:srgbClr val="C00000"/>
                </a:solidFill>
              </a:rPr>
              <a:t>2. Opioids Drugs</a:t>
            </a:r>
            <a:endParaRPr lang="en-US" b="1" dirty="0">
              <a:solidFill>
                <a:srgbClr val="C00000"/>
              </a:solidFill>
            </a:endParaRPr>
          </a:p>
        </p:txBody>
      </p:sp>
      <p:sp>
        <p:nvSpPr>
          <p:cNvPr id="3" name="Content Placeholder 2"/>
          <p:cNvSpPr>
            <a:spLocks noGrp="1"/>
          </p:cNvSpPr>
          <p:nvPr>
            <p:ph idx="1"/>
          </p:nvPr>
        </p:nvSpPr>
        <p:spPr>
          <a:xfrm>
            <a:off x="304800" y="2103437"/>
            <a:ext cx="8534400" cy="4525963"/>
          </a:xfrm>
        </p:spPr>
        <p:txBody>
          <a:bodyPr>
            <a:normAutofit fontScale="92500" lnSpcReduction="10000"/>
          </a:bodyPr>
          <a:lstStyle/>
          <a:p>
            <a:pPr algn="just"/>
            <a:r>
              <a:rPr lang="en-US" dirty="0" err="1"/>
              <a:t>Loperamide</a:t>
            </a:r>
            <a:r>
              <a:rPr lang="en-US" dirty="0"/>
              <a:t>, </a:t>
            </a:r>
            <a:r>
              <a:rPr lang="en-US" dirty="0" err="1"/>
              <a:t>diphenoxylate</a:t>
            </a:r>
            <a:r>
              <a:rPr lang="en-US" dirty="0"/>
              <a:t>, (and </a:t>
            </a:r>
            <a:r>
              <a:rPr lang="en-US" dirty="0" err="1"/>
              <a:t>diphenoxin</a:t>
            </a:r>
            <a:r>
              <a:rPr lang="en-US" dirty="0"/>
              <a:t> </a:t>
            </a:r>
            <a:r>
              <a:rPr lang="en-US" dirty="0" smtClean="0"/>
              <a:t>codeine). </a:t>
            </a:r>
          </a:p>
          <a:p>
            <a:pPr algn="just"/>
            <a:r>
              <a:rPr lang="en-US" dirty="0" smtClean="0"/>
              <a:t>They are the opioids used in diarrhea. </a:t>
            </a:r>
          </a:p>
          <a:p>
            <a:pPr algn="just"/>
            <a:r>
              <a:rPr lang="en-US" dirty="0" smtClean="0"/>
              <a:t>They penetrate the CNS poorly and therefore have a better safety profile. </a:t>
            </a:r>
          </a:p>
          <a:p>
            <a:pPr algn="just"/>
            <a:r>
              <a:rPr lang="en-US" dirty="0" err="1" smtClean="0"/>
              <a:t>Diphenoxylate</a:t>
            </a:r>
            <a:r>
              <a:rPr lang="en-US" dirty="0" smtClean="0"/>
              <a:t> in higher doses can cause euphoria and opioid dependence. For this reason it is combined with a small dose of atropine (in LOMOTIL), adverse effects of which will discourage overdose.</a:t>
            </a:r>
          </a:p>
          <a:p>
            <a:pPr marL="0" indent="0">
              <a:buNone/>
            </a:pPr>
            <a:endParaRPr lang="en-US" dirty="0" smtClean="0"/>
          </a:p>
        </p:txBody>
      </p:sp>
    </p:spTree>
    <p:extLst>
      <p:ext uri="{BB962C8B-B14F-4D97-AF65-F5344CB8AC3E}">
        <p14:creationId xmlns:p14="http://schemas.microsoft.com/office/powerpoint/2010/main" val="511210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90600"/>
            <a:ext cx="7772400" cy="5445968"/>
          </a:xfrm>
        </p:spPr>
        <p:txBody>
          <a:bodyPr>
            <a:normAutofit/>
          </a:bodyPr>
          <a:lstStyle/>
          <a:p>
            <a:pPr marL="0" indent="0" algn="just">
              <a:buNone/>
            </a:pPr>
            <a:r>
              <a:rPr lang="en-US" sz="3000" b="1" dirty="0" smtClean="0"/>
              <a:t>Mechanism of action: </a:t>
            </a:r>
          </a:p>
          <a:p>
            <a:pPr algn="just"/>
            <a:r>
              <a:rPr lang="en-US" sz="3000" dirty="0" smtClean="0"/>
              <a:t>The activation of opioid receptors in </a:t>
            </a:r>
            <a:r>
              <a:rPr lang="en-US" sz="3000" dirty="0" err="1" smtClean="0"/>
              <a:t>myenteric</a:t>
            </a:r>
            <a:r>
              <a:rPr lang="en-US" sz="3000" dirty="0" smtClean="0"/>
              <a:t> and </a:t>
            </a:r>
            <a:r>
              <a:rPr lang="en-US" sz="3000" dirty="0" err="1" smtClean="0"/>
              <a:t>submucous</a:t>
            </a:r>
            <a:r>
              <a:rPr lang="en-US" sz="3000" dirty="0" smtClean="0"/>
              <a:t> plexuses and on </a:t>
            </a:r>
            <a:r>
              <a:rPr lang="en-US" sz="3000" dirty="0" err="1" smtClean="0"/>
              <a:t>myocytes</a:t>
            </a:r>
            <a:r>
              <a:rPr lang="en-US" sz="3000" dirty="0" smtClean="0"/>
              <a:t> of the gut, increase the tone of smooth muscle and decreases intestinal peristalsis.</a:t>
            </a:r>
          </a:p>
          <a:p>
            <a:pPr algn="just"/>
            <a:endParaRPr lang="en-US" sz="3000" dirty="0"/>
          </a:p>
          <a:p>
            <a:pPr marL="0" indent="0" algn="just">
              <a:buNone/>
            </a:pPr>
            <a:r>
              <a:rPr lang="en-US" sz="3000" b="1" dirty="0" smtClean="0"/>
              <a:t>Adverse effects: </a:t>
            </a:r>
          </a:p>
          <a:p>
            <a:pPr algn="just"/>
            <a:r>
              <a:rPr lang="en-US" sz="3000" dirty="0" smtClean="0"/>
              <a:t>Dizziness</a:t>
            </a:r>
          </a:p>
          <a:p>
            <a:pPr algn="just"/>
            <a:r>
              <a:rPr lang="en-US" sz="3000" dirty="0" smtClean="0"/>
              <a:t>Nausea and vomiting </a:t>
            </a:r>
          </a:p>
          <a:p>
            <a:pPr algn="just"/>
            <a:r>
              <a:rPr lang="en-US" sz="3000" dirty="0" smtClean="0"/>
              <a:t>Abdominal cramps</a:t>
            </a:r>
          </a:p>
          <a:p>
            <a:pPr algn="just"/>
            <a:endParaRPr lang="en-US" sz="3000" dirty="0" smtClean="0"/>
          </a:p>
          <a:p>
            <a:pPr algn="just"/>
            <a:endParaRPr lang="en-US" sz="3000" dirty="0"/>
          </a:p>
        </p:txBody>
      </p:sp>
    </p:spTree>
    <p:extLst>
      <p:ext uri="{BB962C8B-B14F-4D97-AF65-F5344CB8AC3E}">
        <p14:creationId xmlns:p14="http://schemas.microsoft.com/office/powerpoint/2010/main" val="4159050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b="1" dirty="0"/>
              <a:t>Contraindications:</a:t>
            </a:r>
            <a:r>
              <a:rPr lang="en-US" dirty="0"/>
              <a:t> </a:t>
            </a:r>
          </a:p>
          <a:p>
            <a:r>
              <a:rPr lang="en-US" dirty="0" smtClean="0"/>
              <a:t>Ulcerative </a:t>
            </a:r>
            <a:r>
              <a:rPr lang="en-US" dirty="0"/>
              <a:t>colitis, </a:t>
            </a:r>
            <a:r>
              <a:rPr lang="en-US" dirty="0" smtClean="0"/>
              <a:t>Crohn's disease </a:t>
            </a:r>
          </a:p>
          <a:p>
            <a:r>
              <a:rPr lang="en-US" dirty="0" smtClean="0"/>
              <a:t>Severe </a:t>
            </a:r>
            <a:r>
              <a:rPr lang="en-US" dirty="0"/>
              <a:t>infectious </a:t>
            </a:r>
            <a:r>
              <a:rPr lang="en-US" dirty="0" smtClean="0"/>
              <a:t>diarrhea</a:t>
            </a:r>
          </a:p>
          <a:p>
            <a:r>
              <a:rPr lang="en-US" dirty="0" smtClean="0"/>
              <a:t>Chronic constipation </a:t>
            </a:r>
          </a:p>
          <a:p>
            <a:r>
              <a:rPr lang="en-US" dirty="0" smtClean="0"/>
              <a:t>Biliary </a:t>
            </a:r>
            <a:r>
              <a:rPr lang="en-US" dirty="0"/>
              <a:t>tract </a:t>
            </a:r>
            <a:r>
              <a:rPr lang="en-US" dirty="0" smtClean="0"/>
              <a:t>disease</a:t>
            </a:r>
            <a:endParaRPr lang="en-US" dirty="0"/>
          </a:p>
          <a:p>
            <a:endParaRPr lang="en-US" dirty="0"/>
          </a:p>
          <a:p>
            <a:pPr marL="0" indent="0">
              <a:buNone/>
            </a:pPr>
            <a:r>
              <a:rPr lang="en-US" b="1" dirty="0"/>
              <a:t>Clinical uses:</a:t>
            </a:r>
            <a:r>
              <a:rPr lang="en-US" dirty="0"/>
              <a:t> </a:t>
            </a:r>
          </a:p>
          <a:p>
            <a:r>
              <a:rPr lang="en-US" dirty="0"/>
              <a:t>Irritable bowel syndrome, </a:t>
            </a:r>
          </a:p>
          <a:p>
            <a:r>
              <a:rPr lang="en-US" dirty="0"/>
              <a:t>Travelers’ diarrhea.</a:t>
            </a:r>
          </a:p>
          <a:p>
            <a:endParaRPr lang="en-US" b="1" dirty="0"/>
          </a:p>
        </p:txBody>
      </p:sp>
    </p:spTree>
    <p:extLst>
      <p:ext uri="{BB962C8B-B14F-4D97-AF65-F5344CB8AC3E}">
        <p14:creationId xmlns:p14="http://schemas.microsoft.com/office/powerpoint/2010/main" val="3503961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8600"/>
            <a:ext cx="8229600" cy="1143000"/>
          </a:xfrm>
        </p:spPr>
        <p:txBody>
          <a:bodyPr>
            <a:normAutofit/>
          </a:bodyPr>
          <a:lstStyle/>
          <a:p>
            <a:r>
              <a:rPr lang="en-US" b="1" dirty="0" smtClean="0">
                <a:solidFill>
                  <a:srgbClr val="C00000"/>
                </a:solidFill>
              </a:rPr>
              <a:t>3. Adsorbents</a:t>
            </a:r>
            <a:endParaRPr lang="en-US" b="1" dirty="0">
              <a:solidFill>
                <a:srgbClr val="C00000"/>
              </a:solidFill>
            </a:endParaRPr>
          </a:p>
        </p:txBody>
      </p:sp>
      <p:sp>
        <p:nvSpPr>
          <p:cNvPr id="3" name="Content Placeholder 2"/>
          <p:cNvSpPr>
            <a:spLocks noGrp="1"/>
          </p:cNvSpPr>
          <p:nvPr>
            <p:ph idx="1"/>
          </p:nvPr>
        </p:nvSpPr>
        <p:spPr>
          <a:xfrm>
            <a:off x="228600" y="1619597"/>
            <a:ext cx="8458200" cy="4857403"/>
          </a:xfrm>
        </p:spPr>
        <p:txBody>
          <a:bodyPr>
            <a:normAutofit/>
          </a:bodyPr>
          <a:lstStyle/>
          <a:p>
            <a:pPr algn="just"/>
            <a:r>
              <a:rPr lang="en-US" sz="3000" dirty="0" smtClean="0"/>
              <a:t>Kaolin, pectin, activated charcoal, methylcellulose, Al(OH)3 bind water avidly and may also bind potential enterotoxins. </a:t>
            </a:r>
          </a:p>
          <a:p>
            <a:pPr algn="just"/>
            <a:r>
              <a:rPr lang="en-US" sz="3000" dirty="0" smtClean="0"/>
              <a:t>Overall however they are much less effective than opioids.</a:t>
            </a:r>
          </a:p>
          <a:p>
            <a:pPr algn="just"/>
            <a:r>
              <a:rPr lang="en-US" sz="3000" dirty="0" smtClean="0"/>
              <a:t>Bismuth subsalicylate is frequently used in many forms of diarrhea because of its </a:t>
            </a:r>
            <a:r>
              <a:rPr lang="en-US" sz="3000" dirty="0" err="1" smtClean="0"/>
              <a:t>antisecretory</a:t>
            </a:r>
            <a:r>
              <a:rPr lang="en-US" sz="3000" dirty="0" smtClean="0"/>
              <a:t>, </a:t>
            </a:r>
            <a:r>
              <a:rPr lang="en-US" sz="3000" dirty="0" err="1" smtClean="0"/>
              <a:t>antiinflammatory</a:t>
            </a:r>
            <a:r>
              <a:rPr lang="en-US" sz="3000" dirty="0" smtClean="0"/>
              <a:t> and antimicrobial effects.</a:t>
            </a:r>
          </a:p>
        </p:txBody>
      </p:sp>
    </p:spTree>
    <p:extLst>
      <p:ext uri="{BB962C8B-B14F-4D97-AF65-F5344CB8AC3E}">
        <p14:creationId xmlns:p14="http://schemas.microsoft.com/office/powerpoint/2010/main" val="3708564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001000" cy="4525963"/>
          </a:xfrm>
        </p:spPr>
        <p:txBody>
          <a:bodyPr>
            <a:normAutofit/>
          </a:bodyPr>
          <a:lstStyle/>
          <a:p>
            <a:pPr algn="just"/>
            <a:r>
              <a:rPr lang="en-US" sz="3000" dirty="0"/>
              <a:t>Kaolin, is a naturally occurring hydrated magnesium aluminum silicate, is combined with pectin, an indigestible carbohydrate derived from apples. </a:t>
            </a:r>
            <a:endParaRPr lang="en-US" sz="3000" dirty="0" smtClean="0"/>
          </a:p>
          <a:p>
            <a:pPr algn="just"/>
            <a:r>
              <a:rPr lang="en-US" sz="3000" dirty="0" smtClean="0"/>
              <a:t>It </a:t>
            </a:r>
            <a:r>
              <a:rPr lang="en-US" sz="3000" dirty="0"/>
              <a:t>absorbs bacterial toxins and fluid resulting in decrease stool liquidity. </a:t>
            </a:r>
            <a:endParaRPr lang="en-US" sz="3000" dirty="0" smtClean="0"/>
          </a:p>
          <a:p>
            <a:pPr algn="just"/>
            <a:r>
              <a:rPr lang="en-US" sz="3000" dirty="0" smtClean="0"/>
              <a:t>They </a:t>
            </a:r>
            <a:r>
              <a:rPr lang="en-US" sz="3000" dirty="0"/>
              <a:t>can cause constipation and interfere with absorption of other drugs. </a:t>
            </a:r>
          </a:p>
          <a:p>
            <a:pPr algn="just"/>
            <a:endParaRPr lang="en-US" sz="3000" dirty="0"/>
          </a:p>
        </p:txBody>
      </p:sp>
    </p:spTree>
    <p:extLst>
      <p:ext uri="{BB962C8B-B14F-4D97-AF65-F5344CB8AC3E}">
        <p14:creationId xmlns:p14="http://schemas.microsoft.com/office/powerpoint/2010/main" val="3436115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4. </a:t>
            </a:r>
            <a:r>
              <a:rPr lang="en-US" b="1" dirty="0">
                <a:solidFill>
                  <a:srgbClr val="C00000"/>
                </a:solidFill>
              </a:rPr>
              <a:t>Anticholinergic drugs </a:t>
            </a:r>
            <a:endParaRPr lang="en-US" dirty="0">
              <a:solidFill>
                <a:srgbClr val="C00000"/>
              </a:solidFill>
            </a:endParaRPr>
          </a:p>
        </p:txBody>
      </p:sp>
      <p:sp>
        <p:nvSpPr>
          <p:cNvPr id="3" name="Content Placeholder 2"/>
          <p:cNvSpPr>
            <a:spLocks noGrp="1"/>
          </p:cNvSpPr>
          <p:nvPr>
            <p:ph idx="1"/>
          </p:nvPr>
        </p:nvSpPr>
        <p:spPr>
          <a:xfrm>
            <a:off x="381000" y="1417637"/>
            <a:ext cx="8458200" cy="4983163"/>
          </a:xfrm>
        </p:spPr>
        <p:txBody>
          <a:bodyPr>
            <a:noAutofit/>
          </a:bodyPr>
          <a:lstStyle/>
          <a:p>
            <a:pPr algn="just"/>
            <a:r>
              <a:rPr lang="en-US" sz="3000" dirty="0" smtClean="0"/>
              <a:t>Atropine, </a:t>
            </a:r>
            <a:r>
              <a:rPr lang="en-US" sz="3000" dirty="0"/>
              <a:t>scopolamine and </a:t>
            </a:r>
            <a:r>
              <a:rPr lang="en-US" sz="3000" dirty="0" err="1"/>
              <a:t>propantheline</a:t>
            </a:r>
            <a:r>
              <a:rPr lang="en-US" sz="3000" dirty="0"/>
              <a:t> </a:t>
            </a:r>
          </a:p>
          <a:p>
            <a:pPr algn="just"/>
            <a:r>
              <a:rPr lang="en-US" sz="3000" dirty="0"/>
              <a:t>They reduce spasm in the gut can be of value in irritable bowel syndrome</a:t>
            </a:r>
            <a:r>
              <a:rPr lang="en-US" sz="3000" dirty="0" smtClean="0"/>
              <a:t>.</a:t>
            </a:r>
          </a:p>
          <a:p>
            <a:pPr algn="just">
              <a:buNone/>
            </a:pPr>
            <a:r>
              <a:rPr lang="en-US" sz="3000" b="1" u="sng" dirty="0" smtClean="0"/>
              <a:t>Mechanism </a:t>
            </a:r>
            <a:r>
              <a:rPr lang="en-US" sz="3000" b="1" u="sng" dirty="0"/>
              <a:t>of action</a:t>
            </a:r>
            <a:endParaRPr lang="en-US" sz="3000" u="sng" dirty="0"/>
          </a:p>
          <a:p>
            <a:pPr algn="just"/>
            <a:r>
              <a:rPr lang="en-US" sz="3000" dirty="0"/>
              <a:t>They inhibit colonic peristalsis by blocking the </a:t>
            </a:r>
            <a:r>
              <a:rPr lang="en-US" sz="3000" dirty="0" smtClean="0"/>
              <a:t>muscarinic receptors in intestinal </a:t>
            </a:r>
            <a:r>
              <a:rPr lang="en-US" sz="3000" dirty="0"/>
              <a:t>smooth </a:t>
            </a:r>
            <a:r>
              <a:rPr lang="en-US" sz="3000" dirty="0" smtClean="0"/>
              <a:t>muscle</a:t>
            </a:r>
          </a:p>
          <a:p>
            <a:pPr marL="0" indent="0" algn="just">
              <a:buNone/>
            </a:pPr>
            <a:r>
              <a:rPr lang="en-US" sz="3000" b="1" u="sng" dirty="0"/>
              <a:t>Side effects:</a:t>
            </a:r>
          </a:p>
          <a:p>
            <a:pPr algn="just"/>
            <a:r>
              <a:rPr lang="en-US" sz="3000" dirty="0" err="1" smtClean="0"/>
              <a:t>Antimuscarinic</a:t>
            </a:r>
            <a:r>
              <a:rPr lang="en-US" sz="3000" dirty="0" smtClean="0"/>
              <a:t> side effects</a:t>
            </a:r>
            <a:endParaRPr lang="en-US" sz="3000" dirty="0"/>
          </a:p>
        </p:txBody>
      </p:sp>
    </p:spTree>
    <p:extLst>
      <p:ext uri="{BB962C8B-B14F-4D97-AF65-F5344CB8AC3E}">
        <p14:creationId xmlns:p14="http://schemas.microsoft.com/office/powerpoint/2010/main" val="16820744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1290</Words>
  <Application>Microsoft Office PowerPoint</Application>
  <PresentationFormat>On-screen Show (4:3)</PresentationFormat>
  <Paragraphs>136</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Laxative and anti-diarrheal</vt:lpstr>
      <vt:lpstr>PowerPoint Presentation</vt:lpstr>
      <vt:lpstr>1. Maintenance of fluid and electrolytes balance</vt:lpstr>
      <vt:lpstr>2. Opioids Drugs</vt:lpstr>
      <vt:lpstr>PowerPoint Presentation</vt:lpstr>
      <vt:lpstr>PowerPoint Presentation</vt:lpstr>
      <vt:lpstr>3. Adsorbents</vt:lpstr>
      <vt:lpstr>PowerPoint Presentation</vt:lpstr>
      <vt:lpstr>4. Anticholinergic drugs </vt:lpstr>
      <vt:lpstr>5. Cholestyramine</vt:lpstr>
      <vt:lpstr>Laxatives </vt:lpstr>
      <vt:lpstr>Drugs known to cause constipation</vt:lpstr>
      <vt:lpstr>Therapeutic uses of Laxatives</vt:lpstr>
      <vt:lpstr>A. Non-pharmacological treatment</vt:lpstr>
      <vt:lpstr>1. Dietary fibers (bulk laxatives)</vt:lpstr>
      <vt:lpstr>PowerPoint Presentation</vt:lpstr>
      <vt:lpstr>2. Osmotic laxatives (saline laxatives)</vt:lpstr>
      <vt:lpstr>PowerPoint Presentation</vt:lpstr>
      <vt:lpstr>PowerPoint Presentation</vt:lpstr>
      <vt:lpstr>3. Stimulant laxatives</vt:lpstr>
      <vt:lpstr>PowerPoint Presentation</vt:lpstr>
      <vt:lpstr>PowerPoint Presentation</vt:lpstr>
      <vt:lpstr>PowerPoint Presentation</vt:lpstr>
      <vt:lpstr>PowerPoint Presentation</vt:lpstr>
      <vt:lpstr>4. Surfactant laxatives</vt:lpstr>
      <vt:lpstr>5. Lubricant laxatives (Fecal softeners)</vt:lpstr>
      <vt:lpstr>PowerPoint Presentation</vt:lpstr>
      <vt:lpstr>6. Chloride channel activator</vt:lpstr>
      <vt:lpstr>Good luck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Laxative and anti-diarrheal</dc:title>
  <dc:creator>Syed Asdag</dc:creator>
  <cp:lastModifiedBy>Haneen Mohammad</cp:lastModifiedBy>
  <cp:revision>18</cp:revision>
  <dcterms:created xsi:type="dcterms:W3CDTF">2013-02-24T06:10:48Z</dcterms:created>
  <dcterms:modified xsi:type="dcterms:W3CDTF">2016-10-24T06:31:54Z</dcterms:modified>
</cp:coreProperties>
</file>